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08" r:id="rId3"/>
    <p:sldId id="273" r:id="rId4"/>
    <p:sldId id="270" r:id="rId5"/>
    <p:sldId id="298" r:id="rId6"/>
    <p:sldId id="261" r:id="rId7"/>
    <p:sldId id="294" r:id="rId8"/>
    <p:sldId id="268" r:id="rId9"/>
    <p:sldId id="274" r:id="rId10"/>
    <p:sldId id="276" r:id="rId11"/>
    <p:sldId id="277" r:id="rId12"/>
    <p:sldId id="292" r:id="rId13"/>
    <p:sldId id="291" r:id="rId14"/>
    <p:sldId id="275" r:id="rId15"/>
    <p:sldId id="299" r:id="rId16"/>
    <p:sldId id="278" r:id="rId17"/>
    <p:sldId id="301" r:id="rId18"/>
    <p:sldId id="300" r:id="rId19"/>
    <p:sldId id="303" r:id="rId20"/>
    <p:sldId id="287" r:id="rId21"/>
    <p:sldId id="306" r:id="rId22"/>
    <p:sldId id="304" r:id="rId23"/>
    <p:sldId id="290" r:id="rId24"/>
    <p:sldId id="295" r:id="rId25"/>
    <p:sldId id="289" r:id="rId26"/>
    <p:sldId id="309" r:id="rId27"/>
    <p:sldId id="310" r:id="rId28"/>
    <p:sldId id="316" r:id="rId29"/>
    <p:sldId id="317" r:id="rId30"/>
    <p:sldId id="319" r:id="rId31"/>
    <p:sldId id="312" r:id="rId32"/>
    <p:sldId id="318" r:id="rId33"/>
    <p:sldId id="313" r:id="rId34"/>
    <p:sldId id="314" r:id="rId35"/>
    <p:sldId id="311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0EFD1-206D-42F8-9570-FBBAFC894308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64276-91D1-4643-8230-6E1CED8DC3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6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31D2B1-C5C7-737E-A512-934439BED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EC0CB1-D883-5A7D-9963-3C3E7AFD8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72D861-A8DD-A216-6452-D43AB64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D36007-4E36-FBA3-2DA8-169DEAED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4147E5-2B6B-31B8-409F-23E89B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2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017BC9-5156-B665-C8BA-B556822B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1180E5-DB94-FCAD-B76A-D1249648D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5BF2DA-9E8B-2584-B881-A2D203D6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B3264D-5E2D-4C82-FEF3-5A3D08C1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248C1-5582-6800-0905-52DB803F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ACDC462-B08F-D193-D568-C9838B814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F74222-0D85-D88D-7078-A4B950FD2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7DA479-7796-1AE6-B2C8-C8CC0B94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491A96-E914-460A-7C40-249C2C1E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72D21F-1156-9844-A337-11715C15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42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B9D2D-CF91-E1C0-82DF-3103A828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DDCED1-2CA1-2FF0-E7AA-BA44E70C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0B17CA-2F13-E45F-F435-A530B03B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976D02-88E2-EC7C-BB0A-AFF276E2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0C46C-A9E5-4C44-1352-F91EDAC4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46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1D349B-9D8E-A234-14DD-A98638ED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712953-FAF7-2340-5D2E-0C1DC59D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85CA98-9E2A-F2E5-16EA-A0C4D501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C2AF8-5DD5-FC16-9141-2C3AD47A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5D0D8-33AB-49D0-0C56-BC8A0487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42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BA675C-506F-DDB8-1F61-4553E1E8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02F653-E838-D72D-1396-317F55A77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74DEA0-0214-DA81-E997-C1143075C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8C233B-B160-3644-4F81-82FAFC5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154CDB3-738C-139B-38F6-A2430C86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E1FCCCD-615D-331D-8D42-FF019665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9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F791B-A9E9-F1AF-B59B-20FEAD0F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527054-CD5A-D54F-6995-6B8B2E643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8C3A20-7DDE-2168-19AC-CB31D4791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FB958A-1D6C-E833-A9C9-BC46B10E3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2C6621-84FB-6BEB-23E5-A2C4FECEB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80AB802-2743-8D4C-E991-F983359B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224521B-CA46-5F0E-B755-82BA521E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40B5914-0CDF-885E-2702-A16125D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4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882A83-23C3-68B0-92F3-779EA7EB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77E28A1-003B-3A5C-7F4C-48980ABB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57AB679-B5D1-D8E3-F605-32E6261E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AF3383-1C58-B9AE-893C-11428D28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28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1B2AA2B-C937-267B-A8E9-0A996F2E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4B44D9-A03C-9E93-DAC9-1B6510B6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3C9DE2-AFEE-6685-9365-2F96FA7A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7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943C-18DD-6615-D90E-24F383B7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1DC2C6-50E4-EC5D-3578-F47DA7C6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93478-F9CE-F998-99B7-B1063A3F5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80241F-61A1-9458-6097-43BBC816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0BECDB2-DD15-A1D5-888A-457C81F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E0AC37-60E0-9715-6227-CFF79106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10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D8817-42E0-3F5B-B0CB-7F555A22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1CC544-95A7-A342-E4E4-00983A1A7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C1B978-4384-D9C9-8F15-9EB0474BD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AB67FE-1662-593A-0D68-B2DD44DD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1173D0-A2BF-0B8F-3B70-3C6B524D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67954B-D156-2F0B-D0DA-351661C9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58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ABE98F9-9A96-556D-12F7-A671FCE1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95951E-436E-EA7C-AB3B-6FF3AD8C4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E45472-9CD3-6738-DDCD-B1B1033A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D7A00F-3A9A-C43F-77B5-4CD12FF83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E3315-7EB6-CFC3-281C-826C796DD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466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it-IT" sz="5400" dirty="0"/>
              <a:t>SYSTEM DESIGN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2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 map with full bins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3850C92-D4C3-C9A6-13B1-1638615A0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" t="10534" r="52655" b="31650"/>
          <a:stretch/>
        </p:blipFill>
        <p:spPr>
          <a:xfrm>
            <a:off x="545238" y="879626"/>
            <a:ext cx="7608304" cy="5169704"/>
          </a:xfrm>
          <a:prstGeom prst="rect">
            <a:avLst/>
          </a:prstGeom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859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 map with full bins of a certain typology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3850C92-D4C3-C9A6-13B1-1638615A0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" t="10534" r="52655" b="31650"/>
          <a:stretch/>
        </p:blipFill>
        <p:spPr>
          <a:xfrm>
            <a:off x="545238" y="879626"/>
            <a:ext cx="7608304" cy="5169704"/>
          </a:xfrm>
          <a:prstGeom prst="rect">
            <a:avLst/>
          </a:prstGeom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57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5E0F82A-34B5-F4EE-B8D9-0CC41A3BD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0338" r="1685" b="55470"/>
          <a:stretch/>
        </p:blipFill>
        <p:spPr>
          <a:xfrm>
            <a:off x="714500" y="2803309"/>
            <a:ext cx="10762994" cy="20214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7" y="583566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Best </a:t>
            </a:r>
            <a:r>
              <a:rPr lang="it-IT" sz="5400" dirty="0" err="1"/>
              <a:t>Path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2" y="1624097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4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Optimal route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B59093-2A87-10CE-A2AB-5424DBE8B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9" b="3056"/>
          <a:stretch/>
        </p:blipFill>
        <p:spPr>
          <a:xfrm>
            <a:off x="386343" y="1409700"/>
            <a:ext cx="7810737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5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 with the optimal path of emptying bins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3850C92-D4C3-C9A6-13B1-1638615A0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" t="10534" r="52655" b="31650"/>
          <a:stretch/>
        </p:blipFill>
        <p:spPr>
          <a:xfrm>
            <a:off x="545238" y="844148"/>
            <a:ext cx="7608304" cy="5169704"/>
          </a:xfrm>
          <a:prstGeom prst="rect">
            <a:avLst/>
          </a:prstGeom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5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Neighbor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C76D5E-B91E-720C-4F30-5DA87B0C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" t="41958" r="2136" b="49999"/>
          <a:stretch/>
        </p:blipFill>
        <p:spPr>
          <a:xfrm>
            <a:off x="714502" y="3429000"/>
            <a:ext cx="10762994" cy="4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44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neighbor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3CC9E2B-E73B-A43A-5008-2034AA1E81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37"/>
          <a:stretch/>
        </p:blipFill>
        <p:spPr>
          <a:xfrm>
            <a:off x="1147974" y="710122"/>
            <a:ext cx="6390854" cy="555452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24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it-IT" sz="5400" kern="1200">
                <a:latin typeface="+mj-lt"/>
                <a:ea typeface="+mj-ea"/>
                <a:cs typeface="+mj-cs"/>
              </a:rPr>
              <a:t>UML Use Case Diagram</a:t>
            </a:r>
            <a:endParaRPr lang="en-US" sz="5400" kern="1200">
              <a:latin typeface="+mj-lt"/>
              <a:ea typeface="+mj-ea"/>
              <a:cs typeface="+mj-cs"/>
            </a:endParaRPr>
          </a:p>
        </p:txBody>
      </p:sp>
      <p:sp>
        <p:nvSpPr>
          <p:cNvPr id="76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C5FC02D-9242-B97D-E95C-F8530113A5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4" r="-2" b="24206"/>
          <a:stretch/>
        </p:blipFill>
        <p:spPr>
          <a:xfrm>
            <a:off x="5313225" y="189987"/>
            <a:ext cx="6878775" cy="6478026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3070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login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C76D5E-B91E-720C-4F30-5DA87B0C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" t="41958" r="2136" b="49999"/>
          <a:stretch/>
        </p:blipFill>
        <p:spPr>
          <a:xfrm>
            <a:off x="714502" y="3429000"/>
            <a:ext cx="10762994" cy="48092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EFD772A-0D81-5E11-FC24-D91174308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" t="36936" r="2063" b="37817"/>
          <a:stretch/>
        </p:blipFill>
        <p:spPr>
          <a:xfrm>
            <a:off x="714502" y="2944597"/>
            <a:ext cx="10762994" cy="1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24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User’s</a:t>
            </a:r>
            <a:r>
              <a:rPr lang="it-IT" sz="3700" dirty="0"/>
              <a:t> login page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0FD1578-8F05-2CC6-E303-682A850FD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42" b="23357"/>
          <a:stretch/>
        </p:blipFill>
        <p:spPr>
          <a:xfrm>
            <a:off x="6795402" y="589288"/>
            <a:ext cx="4006137" cy="567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3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Software Technologies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2" y="1624097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Flask Logo PNG Transparent &amp; SVG Vector - Freebie Supply">
            <a:extLst>
              <a:ext uri="{FF2B5EF4-FFF2-40B4-BE49-F238E27FC236}">
                <a16:creationId xmlns:a16="http://schemas.microsoft.com/office/drawing/2014/main" id="{6CE1BCCF-C6B0-9B12-0FA9-CFD1EBCC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85" y="1946138"/>
            <a:ext cx="1004955" cy="12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most useful docker commands | On software development">
            <a:extLst>
              <a:ext uri="{FF2B5EF4-FFF2-40B4-BE49-F238E27FC236}">
                <a16:creationId xmlns:a16="http://schemas.microsoft.com/office/drawing/2014/main" id="{3FEF8448-A74D-D3DA-0ED2-C8E87F663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41" y="1945847"/>
            <a:ext cx="1766656" cy="15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Juliane Blier - Développeuse Web">
            <a:extLst>
              <a:ext uri="{FF2B5EF4-FFF2-40B4-BE49-F238E27FC236}">
                <a16:creationId xmlns:a16="http://schemas.microsoft.com/office/drawing/2014/main" id="{81F2C969-D0E3-0FB5-9A96-C4B35014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99" y="1708660"/>
            <a:ext cx="1766656" cy="176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SolidWorks Logo : valor, histria, png, vector">
            <a:extLst>
              <a:ext uri="{FF2B5EF4-FFF2-40B4-BE49-F238E27FC236}">
                <a16:creationId xmlns:a16="http://schemas.microsoft.com/office/drawing/2014/main" id="{E3EE1D67-384F-3C2C-28AA-5084737F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33" y="5697767"/>
            <a:ext cx="3749336" cy="72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URA Settings for printing on 5XM – 5AXISMAKER SUPPORT">
            <a:extLst>
              <a:ext uri="{FF2B5EF4-FFF2-40B4-BE49-F238E27FC236}">
                <a16:creationId xmlns:a16="http://schemas.microsoft.com/office/drawing/2014/main" id="{308EA80D-0114-EA89-5F76-133EAC46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33" y="3781958"/>
            <a:ext cx="1186284" cy="11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Communauté Open Street Map OSM — Communauté de la Fabrique des Mobilites">
            <a:extLst>
              <a:ext uri="{FF2B5EF4-FFF2-40B4-BE49-F238E27FC236}">
                <a16:creationId xmlns:a16="http://schemas.microsoft.com/office/drawing/2014/main" id="{98E3DD38-FA80-64B4-60BB-70155B53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41" y="3632179"/>
            <a:ext cx="1792911" cy="14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magine">
            <a:extLst>
              <a:ext uri="{FF2B5EF4-FFF2-40B4-BE49-F238E27FC236}">
                <a16:creationId xmlns:a16="http://schemas.microsoft.com/office/drawing/2014/main" id="{AEB7827B-D569-A197-85CE-E7BEE2BF9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4" b="21398"/>
          <a:stretch/>
        </p:blipFill>
        <p:spPr bwMode="auto">
          <a:xfrm>
            <a:off x="8871509" y="5456896"/>
            <a:ext cx="2485748" cy="131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F461E715-583F-7676-C557-756908E6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53" y="3164316"/>
            <a:ext cx="2398148" cy="23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Install issues - please advise - HADashboard - Home Assistant Community">
            <a:extLst>
              <a:ext uri="{FF2B5EF4-FFF2-40B4-BE49-F238E27FC236}">
                <a16:creationId xmlns:a16="http://schemas.microsoft.com/office/drawing/2014/main" id="{2B78DE19-C1AF-2B53-C06F-CDF7FE92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000" y="3781958"/>
            <a:ext cx="1396708" cy="131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4" descr="python:gunicorn [ともやん・どっと・ねっと]">
            <a:extLst>
              <a:ext uri="{FF2B5EF4-FFF2-40B4-BE49-F238E27FC236}">
                <a16:creationId xmlns:a16="http://schemas.microsoft.com/office/drawing/2014/main" id="{524B13A1-E737-A8AC-3DE2-46884CA0B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861" y="5727169"/>
            <a:ext cx="2697332" cy="5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6">
            <a:extLst>
              <a:ext uri="{FF2B5EF4-FFF2-40B4-BE49-F238E27FC236}">
                <a16:creationId xmlns:a16="http://schemas.microsoft.com/office/drawing/2014/main" id="{26CC75EF-CF9E-7EBF-9309-0F3D8976B4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83297" y="37559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A9C601D-AC88-3DA8-A059-15577B1676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00" y="2007422"/>
            <a:ext cx="1522766" cy="152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78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User’s</a:t>
            </a:r>
            <a:r>
              <a:rPr lang="it-IT" sz="3700" dirty="0"/>
              <a:t> page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783A57E-EDA1-578E-2373-703D212D70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45" r="3200" b="9746"/>
          <a:stretch/>
        </p:blipFill>
        <p:spPr>
          <a:xfrm>
            <a:off x="1086223" y="664308"/>
            <a:ext cx="3067574" cy="545278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D7BE320-A158-0F4C-1756-D026908D6D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2" b="11834"/>
          <a:stretch/>
        </p:blipFill>
        <p:spPr>
          <a:xfrm>
            <a:off x="4299012" y="960421"/>
            <a:ext cx="3168981" cy="486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06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it-IT" sz="3700" dirty="0" err="1"/>
              <a:t>Apartment</a:t>
            </a:r>
            <a:r>
              <a:rPr lang="it-IT" sz="3700" dirty="0"/>
              <a:t> </a:t>
            </a:r>
            <a:r>
              <a:rPr lang="it-IT" sz="3700" dirty="0" err="1"/>
              <a:t>initialization</a:t>
            </a:r>
            <a:r>
              <a:rPr lang="it-IT" sz="3700" dirty="0"/>
              <a:t>: </a:t>
            </a:r>
            <a:r>
              <a:rPr lang="it-IT" sz="3700" dirty="0" err="1"/>
              <a:t>scan</a:t>
            </a:r>
            <a:r>
              <a:rPr lang="it-IT" sz="3700" dirty="0"/>
              <a:t> the QR Code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183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it-IT" sz="3700" dirty="0" err="1"/>
              <a:t>Apartment</a:t>
            </a:r>
            <a:r>
              <a:rPr lang="it-IT" sz="3700" dirty="0"/>
              <a:t> </a:t>
            </a:r>
            <a:r>
              <a:rPr lang="it-IT" sz="3700" dirty="0" err="1"/>
              <a:t>initialization</a:t>
            </a:r>
            <a:r>
              <a:rPr lang="it-IT" sz="3700" dirty="0"/>
              <a:t>: admin authentication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8E61FDA-C20F-E60B-7907-9D45EE7D5A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9" t="8544" r="2283" b="15987"/>
          <a:stretch/>
        </p:blipFill>
        <p:spPr>
          <a:xfrm>
            <a:off x="7153573" y="628005"/>
            <a:ext cx="3276264" cy="560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20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it-IT" sz="3700" dirty="0" err="1"/>
              <a:t>Apartment</a:t>
            </a:r>
            <a:r>
              <a:rPr lang="it-IT" sz="3700" dirty="0"/>
              <a:t> </a:t>
            </a:r>
            <a:r>
              <a:rPr lang="it-IT" sz="3700" dirty="0" err="1"/>
              <a:t>initialization</a:t>
            </a:r>
            <a:r>
              <a:rPr lang="it-IT" sz="3700" dirty="0"/>
              <a:t>: </a:t>
            </a:r>
            <a:r>
              <a:rPr lang="it-IT" sz="3700" dirty="0" err="1"/>
              <a:t>registration</a:t>
            </a:r>
            <a:r>
              <a:rPr lang="it-IT" sz="3700" dirty="0"/>
              <a:t> of </a:t>
            </a:r>
            <a:r>
              <a:rPr lang="it-IT" sz="3700" dirty="0" err="1"/>
              <a:t>apartment</a:t>
            </a:r>
            <a:r>
              <a:rPr lang="it-IT" sz="3700" dirty="0"/>
              <a:t> data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PReplay_Final1678781376">
            <a:hlinkClick r:id="" action="ppaction://media"/>
            <a:extLst>
              <a:ext uri="{FF2B5EF4-FFF2-40B4-BE49-F238E27FC236}">
                <a16:creationId xmlns:a16="http://schemas.microsoft.com/office/drawing/2014/main" id="{D01BEBDE-8BFE-F909-F210-9ECB88809B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0582"/>
                </p14:media>
              </p:ext>
            </p:extLst>
          </p:nvPr>
        </p:nvPicPr>
        <p:blipFill rotWithShape="1">
          <a:blip r:embed="rId4"/>
          <a:srcRect t="5484" b="9033"/>
          <a:stretch>
            <a:fillRect/>
          </a:stretch>
        </p:blipFill>
        <p:spPr>
          <a:xfrm>
            <a:off x="7258012" y="497466"/>
            <a:ext cx="3171825" cy="586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5E0F82A-34B5-F4EE-B8D9-0CC41A3BD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0338" r="1685" b="55470"/>
          <a:stretch/>
        </p:blipFill>
        <p:spPr>
          <a:xfrm>
            <a:off x="714502" y="2688184"/>
            <a:ext cx="10762994" cy="20214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Prophet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86C307E-73BE-B118-BD02-D9E062A09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" t="44944" r="2062" b="3749"/>
          <a:stretch/>
        </p:blipFill>
        <p:spPr>
          <a:xfrm>
            <a:off x="714502" y="2361021"/>
            <a:ext cx="10762994" cy="30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6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Facebook Prophet: An Algorithm For Time-Series Data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RPReplay_Final1678781148">
            <a:hlinkClick r:id="" action="ppaction://media"/>
            <a:extLst>
              <a:ext uri="{FF2B5EF4-FFF2-40B4-BE49-F238E27FC236}">
                <a16:creationId xmlns:a16="http://schemas.microsoft.com/office/drawing/2014/main" id="{5B8761B0-AF00-49D5-1A6D-30BB0903E8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70.6666"/>
                </p14:media>
              </p:ext>
            </p:extLst>
          </p:nvPr>
        </p:nvPicPr>
        <p:blipFill rotWithShape="1">
          <a:blip r:embed="rId4"/>
          <a:srcRect t="6250" b="6012"/>
          <a:stretch>
            <a:fillRect/>
          </a:stretch>
        </p:blipFill>
        <p:spPr>
          <a:xfrm>
            <a:off x="7258012" y="391251"/>
            <a:ext cx="3171825" cy="6017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263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400" dirty="0"/>
              <a:t>Thanks for your attention!</a:t>
            </a:r>
            <a:br>
              <a:rPr lang="en-US" sz="5400" dirty="0"/>
            </a:br>
            <a:r>
              <a:rPr lang="en-US" sz="5400" dirty="0"/>
              <a:t>Questions?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95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6337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89698-D6C0-234C-FCEB-6345FD06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Tecnologies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D34DF1-A54A-1B1E-792A-50CCF9FA6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Sensors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5A1D25-F585-FCAC-61ED-FE1F074EF5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3-axis </a:t>
            </a:r>
            <a:r>
              <a:rPr lang="it-IT" dirty="0" err="1"/>
              <a:t>gyroscope</a:t>
            </a:r>
            <a:r>
              <a:rPr lang="it-IT" dirty="0"/>
              <a:t> MPU-6050</a:t>
            </a:r>
          </a:p>
          <a:p>
            <a:r>
              <a:rPr lang="it-IT" dirty="0"/>
              <a:t>CO2 </a:t>
            </a:r>
            <a:r>
              <a:rPr lang="it-IT" dirty="0" err="1"/>
              <a:t>sensor</a:t>
            </a:r>
            <a:r>
              <a:rPr lang="it-IT" dirty="0"/>
              <a:t> Mq135</a:t>
            </a:r>
          </a:p>
          <a:p>
            <a:r>
              <a:rPr lang="it-IT" dirty="0"/>
              <a:t>Temperature and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DHT11</a:t>
            </a:r>
          </a:p>
          <a:p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HC SR04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DD99C7-4EF0-3A49-3F2A-9407ED61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it-IT" dirty="0" err="1"/>
              <a:t>Actuators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D320786-BB31-7D13-C8B4-608310B197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16x2 I2C LCD display</a:t>
            </a:r>
          </a:p>
          <a:p>
            <a:r>
              <a:rPr lang="it-IT" dirty="0"/>
              <a:t>RFID</a:t>
            </a: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949015E7-FAB8-CF0D-B8CF-805C15DCE86D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978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Sensors</a:t>
            </a:r>
            <a:endParaRPr lang="it-IT" sz="5400" dirty="0"/>
          </a:p>
        </p:txBody>
      </p:sp>
      <p:pic>
        <p:nvPicPr>
          <p:cNvPr id="4098" name="Picture 2" descr="Kit RFID RC-522 / 13,56 MHz | Baú da Eletrônica">
            <a:extLst>
              <a:ext uri="{FF2B5EF4-FFF2-40B4-BE49-F238E27FC236}">
                <a16:creationId xmlns:a16="http://schemas.microsoft.com/office/drawing/2014/main" id="{159D3AE5-432F-4C13-0684-D53D2037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7"/>
            <a:ext cx="2076109" cy="207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651203"/>
            <a:ext cx="6613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CO2 </a:t>
            </a:r>
            <a:r>
              <a:rPr lang="it-IT" b="1" dirty="0" err="1"/>
              <a:t>sensor</a:t>
            </a:r>
            <a:r>
              <a:rPr lang="it-IT" b="1" dirty="0"/>
              <a:t> Mq135: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detect the presence of flammable gases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Marketed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generalized</a:t>
            </a:r>
            <a:r>
              <a:rPr lang="it-IT" dirty="0"/>
              <a:t> “air </a:t>
            </a:r>
            <a:r>
              <a:rPr lang="it-IT" dirty="0" err="1"/>
              <a:t>quality</a:t>
            </a:r>
            <a:r>
              <a:rPr lang="it-IT" dirty="0"/>
              <a:t>” </a:t>
            </a:r>
            <a:r>
              <a:rPr lang="it-IT" dirty="0" err="1"/>
              <a:t>sensor</a:t>
            </a:r>
            <a:r>
              <a:rPr lang="it-IT" dirty="0"/>
              <a:t>, </a:t>
            </a:r>
            <a:r>
              <a:rPr lang="en-US" dirty="0"/>
              <a:t>capable of measuring the concentrations of several gases, one of which is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Low-cost</a:t>
            </a:r>
            <a:r>
              <a:rPr lang="en-US" dirty="0"/>
              <a:t> alternative to more specialized (and more expensive) CO2-specific sensors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213297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3-axis </a:t>
            </a:r>
            <a:r>
              <a:rPr lang="it-IT" b="1" dirty="0" err="1"/>
              <a:t>gyroscope</a:t>
            </a:r>
            <a:r>
              <a:rPr lang="it-IT" b="1" dirty="0"/>
              <a:t> MPU-6050: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detect the movement direction and magnitude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I2C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Low-cost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get up and running and capturing the raw data output of the device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" descr="Акселерометр и гироскоп MPU-6050 - купить с доставкой по Киеву и ...">
            <a:extLst>
              <a:ext uri="{FF2B5EF4-FFF2-40B4-BE49-F238E27FC236}">
                <a16:creationId xmlns:a16="http://schemas.microsoft.com/office/drawing/2014/main" id="{9C66B6FF-8613-E0CC-33A7-9C3B89D6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8"/>
            <a:ext cx="2076108" cy="20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Q135 Oxygen Air Quality Sensor Module | | NUTTY ENGINEER">
            <a:extLst>
              <a:ext uri="{FF2B5EF4-FFF2-40B4-BE49-F238E27FC236}">
                <a16:creationId xmlns:a16="http://schemas.microsoft.com/office/drawing/2014/main" id="{9497A8FC-5EAC-B60A-8190-C0BEB50D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822338"/>
            <a:ext cx="207610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852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Class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635243-E1A8-A268-8614-909A3D8C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8" y="1210518"/>
            <a:ext cx="7608304" cy="4507920"/>
          </a:xfrm>
          <a:prstGeom prst="rect">
            <a:avLst/>
          </a:prstGeom>
        </p:spPr>
      </p:pic>
      <p:sp>
        <p:nvSpPr>
          <p:cNvPr id="173" name="Rectangle 16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04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Sensors</a:t>
            </a:r>
            <a:endParaRPr lang="it-IT" sz="5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794890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Ultrasonic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HC SR04: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measurable distance 2cm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distance measurable 400cm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Resolution: 3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method for measuring distances, where high precision combined with a high measuring range is required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104182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Temperature and </a:t>
            </a:r>
            <a:r>
              <a:rPr lang="it-IT" b="1" dirty="0" err="1"/>
              <a:t>humidity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DHT11: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Output: Serial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Range: 0°C to 50°C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Humidity Range: 20% to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±1°C and ±1%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interface with other microcontrollers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2" name="Picture 6" descr="MQ135 Oxygen Air Quality Sensor Module | | NUTTY ENGINEER">
            <a:extLst>
              <a:ext uri="{FF2B5EF4-FFF2-40B4-BE49-F238E27FC236}">
                <a16:creationId xmlns:a16="http://schemas.microsoft.com/office/drawing/2014/main" id="{9497A8FC-5EAC-B60A-8190-C0BEB50D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822338"/>
            <a:ext cx="207610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Ultrasonic Distance Sensor HC-SR04 Australia - Little Bird">
            <a:extLst>
              <a:ext uri="{FF2B5EF4-FFF2-40B4-BE49-F238E27FC236}">
                <a16:creationId xmlns:a16="http://schemas.microsoft.com/office/drawing/2014/main" id="{E653F852-20D6-B4BC-31AD-C5CD618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2"/>
          <a:stretch/>
        </p:blipFill>
        <p:spPr bwMode="auto">
          <a:xfrm>
            <a:off x="904563" y="4434989"/>
            <a:ext cx="2474128" cy="230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HT11 Temperature Humidity Sensor 16bit Digital">
            <a:extLst>
              <a:ext uri="{FF2B5EF4-FFF2-40B4-BE49-F238E27FC236}">
                <a16:creationId xmlns:a16="http://schemas.microsoft.com/office/drawing/2014/main" id="{A8C75354-F46D-0324-5C47-704F1A24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212663"/>
            <a:ext cx="2197551" cy="164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408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Sensors</a:t>
            </a:r>
            <a:r>
              <a:rPr lang="it-IT" sz="3700" dirty="0"/>
              <a:t>: package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EB527ED-9A68-D80F-3488-4C573FE6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7" t="17391" r="46918" b="13114"/>
          <a:stretch/>
        </p:blipFill>
        <p:spPr>
          <a:xfrm>
            <a:off x="1086653" y="825108"/>
            <a:ext cx="6134470" cy="52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67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Actuators</a:t>
            </a:r>
            <a:endParaRPr lang="it-IT" sz="5400" dirty="0"/>
          </a:p>
        </p:txBody>
      </p:sp>
      <p:pic>
        <p:nvPicPr>
          <p:cNvPr id="4098" name="Picture 2" descr="Kit RFID RC-522 / 13,56 MHz | Baú da Eletrônica">
            <a:extLst>
              <a:ext uri="{FF2B5EF4-FFF2-40B4-BE49-F238E27FC236}">
                <a16:creationId xmlns:a16="http://schemas.microsoft.com/office/drawing/2014/main" id="{159D3AE5-432F-4C13-0684-D53D2037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7"/>
            <a:ext cx="2076109" cy="207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CD Display 16x2 White on Blue - I2C Backpack Controlled - DIYElectronics">
            <a:extLst>
              <a:ext uri="{FF2B5EF4-FFF2-40B4-BE49-F238E27FC236}">
                <a16:creationId xmlns:a16="http://schemas.microsoft.com/office/drawing/2014/main" id="{9C13FDC7-8AE7-D139-E978-5FC46ACD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562603"/>
            <a:ext cx="2076109" cy="22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901233"/>
            <a:ext cx="6613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16x2 I2C LCD display: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allows you to display up to 32 characters at a time, arranged in 2 lines of 16 characters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integrated I2C communication interface makes it extremely easy to use with Arduino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349025"/>
            <a:ext cx="6613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Card Reader RFID RC-522 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normally used in application where certain person/object has to be identified with a unique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303030"/>
                </a:solidFill>
                <a:effectLst/>
                <a:latin typeface="-apple-system"/>
              </a:rPr>
              <a:t>Communication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 : SPI, I2C </a:t>
            </a:r>
            <a:r>
              <a:rPr lang="it-IT" b="0" i="0" dirty="0" err="1">
                <a:solidFill>
                  <a:srgbClr val="303030"/>
                </a:solidFill>
                <a:effectLst/>
                <a:latin typeface="-apple-system"/>
              </a:rPr>
              <a:t>protocol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, UART (</a:t>
            </a: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SPI is often used since it is the faster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The module can be easily used with Arduino because of its readily available RC522 RFID Arduino library</a:t>
            </a:r>
            <a:endParaRPr lang="it-IT" b="0" i="0" dirty="0">
              <a:solidFill>
                <a:srgbClr val="30303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RF Module consists of a RFID reader, RFID card and a key chain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4499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Actuators</a:t>
            </a:r>
            <a:r>
              <a:rPr lang="it-IT" sz="3700" dirty="0"/>
              <a:t>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4BB66C-6DDB-14EE-B23F-7305653C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9" y="593352"/>
            <a:ext cx="6735614" cy="56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5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/>
              <a:t>Demo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152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076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F4FFE2E5-E79B-30B7-F0E8-30DC4086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b="4499"/>
          <a:stretch/>
        </p:blipFill>
        <p:spPr>
          <a:xfrm>
            <a:off x="323440" y="1532071"/>
            <a:ext cx="7048489" cy="3790289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Finite state machine for bin state</a:t>
            </a:r>
          </a:p>
        </p:txBody>
      </p:sp>
      <p:pic>
        <p:nvPicPr>
          <p:cNvPr id="2" name="Segnaposto contenuto 4">
            <a:extLst>
              <a:ext uri="{FF2B5EF4-FFF2-40B4-BE49-F238E27FC236}">
                <a16:creationId xmlns:a16="http://schemas.microsoft.com/office/drawing/2014/main" id="{16E3AD3C-A18D-EDB9-CAA9-E0AF82B83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47"/>
          <a:stretch/>
        </p:blipFill>
        <p:spPr>
          <a:xfrm>
            <a:off x="289437" y="1424983"/>
            <a:ext cx="7116493" cy="41568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4093481-CA59-E5DE-4246-C42EB389F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2" y="1466534"/>
            <a:ext cx="7077368" cy="40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4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F4FFE2E5-E79B-30B7-F0E8-30DC4086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b="4499"/>
          <a:stretch/>
        </p:blipFill>
        <p:spPr>
          <a:xfrm>
            <a:off x="323440" y="1532071"/>
            <a:ext cx="7048489" cy="3790289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Finite state machine for wet bin state</a:t>
            </a:r>
          </a:p>
        </p:txBody>
      </p:sp>
      <p:pic>
        <p:nvPicPr>
          <p:cNvPr id="2" name="Segnaposto contenuto 4">
            <a:extLst>
              <a:ext uri="{FF2B5EF4-FFF2-40B4-BE49-F238E27FC236}">
                <a16:creationId xmlns:a16="http://schemas.microsoft.com/office/drawing/2014/main" id="{16E3AD3C-A18D-EDB9-CAA9-E0AF82B83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47"/>
          <a:stretch/>
        </p:blipFill>
        <p:spPr>
          <a:xfrm>
            <a:off x="289437" y="1424983"/>
            <a:ext cx="7116493" cy="41568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FC674B-AD6E-8261-BB09-FA7079684192}"/>
              </a:ext>
            </a:extLst>
          </p:cNvPr>
          <p:cNvSpPr txBox="1"/>
          <p:nvPr/>
        </p:nvSpPr>
        <p:spPr>
          <a:xfrm>
            <a:off x="546301" y="5688936"/>
            <a:ext cx="195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delta_time</a:t>
            </a:r>
            <a:r>
              <a:rPr lang="en-US" sz="1200" dirty="0"/>
              <a:t> = interval of days since the last emptying</a:t>
            </a:r>
            <a:endParaRPr lang="it-IT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778D0B-3678-5774-94B2-CE1B8D8EBC36}"/>
              </a:ext>
            </a:extLst>
          </p:cNvPr>
          <p:cNvSpPr txBox="1"/>
          <p:nvPr/>
        </p:nvSpPr>
        <p:spPr>
          <a:xfrm>
            <a:off x="2500242" y="5688936"/>
            <a:ext cx="3099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dd_time</a:t>
            </a:r>
            <a:r>
              <a:rPr lang="en-US" sz="1200" dirty="0"/>
              <a:t> = number of days that can elapse since the last emptying. Depending on the temperature it is five days for average temperatures, 3 for high temperatures and 2 for very high temperatures.</a:t>
            </a:r>
            <a:endParaRPr lang="it-IT" sz="12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8DF147-D7A8-04A8-021F-0BB416195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3"/>
          <a:stretch/>
        </p:blipFill>
        <p:spPr>
          <a:xfrm>
            <a:off x="321035" y="1447495"/>
            <a:ext cx="7084895" cy="40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78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organic threshold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1F2BD6-61F4-09A7-6E14-CF5DFD9F5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6" b="3623"/>
          <a:stretch/>
        </p:blipFill>
        <p:spPr>
          <a:xfrm>
            <a:off x="545238" y="1446144"/>
            <a:ext cx="7608304" cy="403666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6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7" y="59246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map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1" y="1641443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DA944C-BC86-7C23-A672-7F908E482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" t="36936" r="2063" b="37817"/>
          <a:stretch/>
        </p:blipFill>
        <p:spPr>
          <a:xfrm>
            <a:off x="714502" y="2944597"/>
            <a:ext cx="10762994" cy="15086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167E1B8-FAA3-2041-B1D3-59D20154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3542" r="2062" b="24380"/>
          <a:stretch/>
        </p:blipFill>
        <p:spPr>
          <a:xfrm>
            <a:off x="714502" y="2713534"/>
            <a:ext cx="10762994" cy="25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03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512759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 with all bins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3850C92-D4C3-C9A6-13B1-1638615A0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" t="10534" r="52655" b="31650"/>
          <a:stretch/>
        </p:blipFill>
        <p:spPr>
          <a:xfrm>
            <a:off x="545238" y="879626"/>
            <a:ext cx="7608304" cy="5169704"/>
          </a:xfrm>
          <a:prstGeom prst="rect">
            <a:avLst/>
          </a:prstGeom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98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 with bins of a certain typology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93850C92-D4C3-C9A6-13B1-1638615A07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" t="10534" r="52655" b="31650"/>
          <a:stretch/>
        </p:blipFill>
        <p:spPr>
          <a:xfrm>
            <a:off x="545238" y="879626"/>
            <a:ext cx="7608304" cy="5169704"/>
          </a:xfrm>
          <a:prstGeom prst="rect">
            <a:avLst/>
          </a:prstGeom>
        </p:spPr>
      </p:pic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035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464</Words>
  <Application>Microsoft Office PowerPoint</Application>
  <PresentationFormat>Widescreen</PresentationFormat>
  <Paragraphs>71</Paragraphs>
  <Slides>35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0" baseType="lpstr">
      <vt:lpstr>-apple-system</vt:lpstr>
      <vt:lpstr>Arial</vt:lpstr>
      <vt:lpstr>Calibri</vt:lpstr>
      <vt:lpstr>Calibri Light</vt:lpstr>
      <vt:lpstr>Tema di Office</vt:lpstr>
      <vt:lpstr>SYSTEM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UML Use Case Diagram</vt:lpstr>
      <vt:lpstr>Presentazione standard di PowerPoint</vt:lpstr>
      <vt:lpstr>User’s login page</vt:lpstr>
      <vt:lpstr>Presentazione standard di PowerPoint</vt:lpstr>
      <vt:lpstr>Apartment initialization: scan the QR Code</vt:lpstr>
      <vt:lpstr>Apartment initialization: admin authentication</vt:lpstr>
      <vt:lpstr>Apartment initialization: registration of apartment data</vt:lpstr>
      <vt:lpstr>Presentazione standard di PowerPoint</vt:lpstr>
      <vt:lpstr>Facebook Prophet: An Algorithm For Time-Series Data</vt:lpstr>
      <vt:lpstr>Thanks for your attention! Questions?</vt:lpstr>
      <vt:lpstr>Presentazione standard di PowerPoint</vt:lpstr>
      <vt:lpstr>Tecnologies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DESIGN</dc:title>
  <dc:creator>ALESSIA SAPORITA</dc:creator>
  <cp:lastModifiedBy>ALESSIA SAPORITA</cp:lastModifiedBy>
  <cp:revision>13</cp:revision>
  <dcterms:created xsi:type="dcterms:W3CDTF">2023-03-12T09:05:51Z</dcterms:created>
  <dcterms:modified xsi:type="dcterms:W3CDTF">2023-03-14T15:03:51Z</dcterms:modified>
</cp:coreProperties>
</file>